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6576000" cy="27432000"/>
  <p:notesSz cx="6858000" cy="9144000"/>
  <p:defaultTextStyle>
    <a:defPPr>
      <a:defRPr lang="en-US"/>
    </a:defPPr>
    <a:lvl1pPr marL="0" algn="l" defTabSz="2239188" rtl="0" eaLnBrk="1" latinLnBrk="0" hangingPunct="1">
      <a:defRPr sz="4428" kern="1200">
        <a:solidFill>
          <a:schemeClr val="tx1"/>
        </a:solidFill>
        <a:latin typeface="+mn-lt"/>
        <a:ea typeface="+mn-ea"/>
        <a:cs typeface="+mn-cs"/>
      </a:defRPr>
    </a:lvl1pPr>
    <a:lvl2pPr marL="1119594" algn="l" defTabSz="2239188" rtl="0" eaLnBrk="1" latinLnBrk="0" hangingPunct="1">
      <a:defRPr sz="4428" kern="1200">
        <a:solidFill>
          <a:schemeClr val="tx1"/>
        </a:solidFill>
        <a:latin typeface="+mn-lt"/>
        <a:ea typeface="+mn-ea"/>
        <a:cs typeface="+mn-cs"/>
      </a:defRPr>
    </a:lvl2pPr>
    <a:lvl3pPr marL="2239188" algn="l" defTabSz="2239188" rtl="0" eaLnBrk="1" latinLnBrk="0" hangingPunct="1">
      <a:defRPr sz="4428" kern="1200">
        <a:solidFill>
          <a:schemeClr val="tx1"/>
        </a:solidFill>
        <a:latin typeface="+mn-lt"/>
        <a:ea typeface="+mn-ea"/>
        <a:cs typeface="+mn-cs"/>
      </a:defRPr>
    </a:lvl3pPr>
    <a:lvl4pPr marL="3358783" algn="l" defTabSz="2239188" rtl="0" eaLnBrk="1" latinLnBrk="0" hangingPunct="1">
      <a:defRPr sz="4428" kern="1200">
        <a:solidFill>
          <a:schemeClr val="tx1"/>
        </a:solidFill>
        <a:latin typeface="+mn-lt"/>
        <a:ea typeface="+mn-ea"/>
        <a:cs typeface="+mn-cs"/>
      </a:defRPr>
    </a:lvl4pPr>
    <a:lvl5pPr marL="4478377" algn="l" defTabSz="2239188" rtl="0" eaLnBrk="1" latinLnBrk="0" hangingPunct="1">
      <a:defRPr sz="4428" kern="1200">
        <a:solidFill>
          <a:schemeClr val="tx1"/>
        </a:solidFill>
        <a:latin typeface="+mn-lt"/>
        <a:ea typeface="+mn-ea"/>
        <a:cs typeface="+mn-cs"/>
      </a:defRPr>
    </a:lvl5pPr>
    <a:lvl6pPr marL="5597972" algn="l" defTabSz="2239188" rtl="0" eaLnBrk="1" latinLnBrk="0" hangingPunct="1">
      <a:defRPr sz="4428" kern="1200">
        <a:solidFill>
          <a:schemeClr val="tx1"/>
        </a:solidFill>
        <a:latin typeface="+mn-lt"/>
        <a:ea typeface="+mn-ea"/>
        <a:cs typeface="+mn-cs"/>
      </a:defRPr>
    </a:lvl6pPr>
    <a:lvl7pPr marL="6717566" algn="l" defTabSz="2239188" rtl="0" eaLnBrk="1" latinLnBrk="0" hangingPunct="1">
      <a:defRPr sz="4428" kern="1200">
        <a:solidFill>
          <a:schemeClr val="tx1"/>
        </a:solidFill>
        <a:latin typeface="+mn-lt"/>
        <a:ea typeface="+mn-ea"/>
        <a:cs typeface="+mn-cs"/>
      </a:defRPr>
    </a:lvl7pPr>
    <a:lvl8pPr marL="7837160" algn="l" defTabSz="2239188" rtl="0" eaLnBrk="1" latinLnBrk="0" hangingPunct="1">
      <a:defRPr sz="4428" kern="1200">
        <a:solidFill>
          <a:schemeClr val="tx1"/>
        </a:solidFill>
        <a:latin typeface="+mn-lt"/>
        <a:ea typeface="+mn-ea"/>
        <a:cs typeface="+mn-cs"/>
      </a:defRPr>
    </a:lvl8pPr>
    <a:lvl9pPr marL="8956754" algn="l" defTabSz="2239188" rtl="0" eaLnBrk="1" latinLnBrk="0" hangingPunct="1">
      <a:defRPr sz="442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5"/>
    <p:restoredTop sz="96911"/>
  </p:normalViewPr>
  <p:slideViewPr>
    <p:cSldViewPr>
      <p:cViewPr>
        <p:scale>
          <a:sx n="42" d="100"/>
          <a:sy n="42" d="100"/>
        </p:scale>
        <p:origin x="272" y="144"/>
      </p:cViewPr>
      <p:guideLst>
        <p:guide orient="horz" pos="8640"/>
        <p:guide pos="1152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6/17/19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653110" rtl="0" eaLnBrk="1" latinLnBrk="0" hangingPunct="1">
      <a:defRPr sz="1714" kern="1200">
        <a:solidFill>
          <a:schemeClr val="tx1"/>
        </a:solidFill>
        <a:latin typeface="+mn-lt"/>
        <a:ea typeface="+mn-ea"/>
        <a:cs typeface="+mn-cs"/>
      </a:defRPr>
    </a:lvl1pPr>
    <a:lvl2pPr marL="653110" algn="l" defTabSz="653110" rtl="0" eaLnBrk="1" latinLnBrk="0" hangingPunct="1">
      <a:defRPr sz="1714" kern="1200">
        <a:solidFill>
          <a:schemeClr val="tx1"/>
        </a:solidFill>
        <a:latin typeface="+mn-lt"/>
        <a:ea typeface="+mn-ea"/>
        <a:cs typeface="+mn-cs"/>
      </a:defRPr>
    </a:lvl2pPr>
    <a:lvl3pPr marL="1306220" algn="l" defTabSz="653110" rtl="0" eaLnBrk="1" latinLnBrk="0" hangingPunct="1">
      <a:defRPr sz="1714" kern="1200">
        <a:solidFill>
          <a:schemeClr val="tx1"/>
        </a:solidFill>
        <a:latin typeface="+mn-lt"/>
        <a:ea typeface="+mn-ea"/>
        <a:cs typeface="+mn-cs"/>
      </a:defRPr>
    </a:lvl3pPr>
    <a:lvl4pPr marL="1959331" algn="l" defTabSz="653110" rtl="0" eaLnBrk="1" latinLnBrk="0" hangingPunct="1">
      <a:defRPr sz="1714" kern="1200">
        <a:solidFill>
          <a:schemeClr val="tx1"/>
        </a:solidFill>
        <a:latin typeface="+mn-lt"/>
        <a:ea typeface="+mn-ea"/>
        <a:cs typeface="+mn-cs"/>
      </a:defRPr>
    </a:lvl4pPr>
    <a:lvl5pPr marL="2612441" algn="l" defTabSz="653110" rtl="0" eaLnBrk="1" latinLnBrk="0" hangingPunct="1">
      <a:defRPr sz="1714" kern="1200">
        <a:solidFill>
          <a:schemeClr val="tx1"/>
        </a:solidFill>
        <a:latin typeface="+mn-lt"/>
        <a:ea typeface="+mn-ea"/>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36576000" cy="274320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133"/>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36576000" cy="274320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2089980" rtl="0" eaLnBrk="1" latinLnBrk="0" hangingPunct="1">
        <a:spcBef>
          <a:spcPct val="0"/>
        </a:spcBef>
        <a:buNone/>
        <a:defRPr sz="10133" kern="1200">
          <a:solidFill>
            <a:schemeClr val="tx1"/>
          </a:solidFill>
          <a:latin typeface="+mj-lt"/>
          <a:ea typeface="+mj-ea"/>
          <a:cs typeface="+mj-cs"/>
        </a:defRPr>
      </a:lvl1pPr>
    </p:titleStyle>
    <p:bodyStyle>
      <a:lvl1pPr marL="783744" indent="-783744" algn="l" defTabSz="2089980" rtl="0" eaLnBrk="1" latinLnBrk="0" hangingPunct="1">
        <a:spcBef>
          <a:spcPct val="20000"/>
        </a:spcBef>
        <a:buFont typeface="Arial" pitchFamily="34" charset="0"/>
        <a:buChar char="•"/>
        <a:defRPr sz="7333" kern="1200">
          <a:solidFill>
            <a:schemeClr val="tx1"/>
          </a:solidFill>
          <a:latin typeface="+mn-lt"/>
          <a:ea typeface="+mn-ea"/>
          <a:cs typeface="+mn-cs"/>
        </a:defRPr>
      </a:lvl1pPr>
      <a:lvl2pPr marL="1698110" indent="-653119" algn="l" defTabSz="2089980" rtl="0" eaLnBrk="1" latinLnBrk="0" hangingPunct="1">
        <a:spcBef>
          <a:spcPct val="20000"/>
        </a:spcBef>
        <a:buFont typeface="Arial" pitchFamily="34" charset="0"/>
        <a:buChar char="–"/>
        <a:defRPr sz="6400" kern="1200">
          <a:solidFill>
            <a:schemeClr val="tx1"/>
          </a:solidFill>
          <a:latin typeface="+mn-lt"/>
          <a:ea typeface="+mn-ea"/>
          <a:cs typeface="+mn-cs"/>
        </a:defRPr>
      </a:lvl2pPr>
      <a:lvl3pPr marL="2612477" indent="-522496" algn="l" defTabSz="2089980" rtl="0" eaLnBrk="1" latinLnBrk="0" hangingPunct="1">
        <a:spcBef>
          <a:spcPct val="20000"/>
        </a:spcBef>
        <a:buFont typeface="Arial" pitchFamily="34" charset="0"/>
        <a:buChar char="•"/>
        <a:defRPr sz="5467" kern="1200">
          <a:solidFill>
            <a:schemeClr val="tx1"/>
          </a:solidFill>
          <a:latin typeface="+mn-lt"/>
          <a:ea typeface="+mn-ea"/>
          <a:cs typeface="+mn-cs"/>
        </a:defRPr>
      </a:lvl3pPr>
      <a:lvl4pPr marL="365746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4pPr>
      <a:lvl5pPr marL="470245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5pPr>
      <a:lvl6pPr marL="574744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6pPr>
      <a:lvl7pPr marL="679243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7pPr>
      <a:lvl8pPr marL="7837428"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8pPr>
      <a:lvl9pPr marL="8882419"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9pPr>
    </p:bodyStyle>
    <p:otherStyle>
      <a:defPPr>
        <a:defRPr lang="en-US"/>
      </a:defPPr>
      <a:lvl1pPr marL="0" algn="l" defTabSz="2089980" rtl="0" eaLnBrk="1" latinLnBrk="0" hangingPunct="1">
        <a:defRPr sz="4133" kern="1200">
          <a:solidFill>
            <a:schemeClr val="tx1"/>
          </a:solidFill>
          <a:latin typeface="+mn-lt"/>
          <a:ea typeface="+mn-ea"/>
          <a:cs typeface="+mn-cs"/>
        </a:defRPr>
      </a:lvl1pPr>
      <a:lvl2pPr marL="1044991" algn="l" defTabSz="2089980" rtl="0" eaLnBrk="1" latinLnBrk="0" hangingPunct="1">
        <a:defRPr sz="4133" kern="1200">
          <a:solidFill>
            <a:schemeClr val="tx1"/>
          </a:solidFill>
          <a:latin typeface="+mn-lt"/>
          <a:ea typeface="+mn-ea"/>
          <a:cs typeface="+mn-cs"/>
        </a:defRPr>
      </a:lvl2pPr>
      <a:lvl3pPr marL="2089980" algn="l" defTabSz="2089980" rtl="0" eaLnBrk="1" latinLnBrk="0" hangingPunct="1">
        <a:defRPr sz="4133" kern="1200">
          <a:solidFill>
            <a:schemeClr val="tx1"/>
          </a:solidFill>
          <a:latin typeface="+mn-lt"/>
          <a:ea typeface="+mn-ea"/>
          <a:cs typeface="+mn-cs"/>
        </a:defRPr>
      </a:lvl3pPr>
      <a:lvl4pPr marL="3134973" algn="l" defTabSz="2089980" rtl="0" eaLnBrk="1" latinLnBrk="0" hangingPunct="1">
        <a:defRPr sz="4133" kern="1200">
          <a:solidFill>
            <a:schemeClr val="tx1"/>
          </a:solidFill>
          <a:latin typeface="+mn-lt"/>
          <a:ea typeface="+mn-ea"/>
          <a:cs typeface="+mn-cs"/>
        </a:defRPr>
      </a:lvl4pPr>
      <a:lvl5pPr marL="4179962" algn="l" defTabSz="2089980" rtl="0" eaLnBrk="1" latinLnBrk="0" hangingPunct="1">
        <a:defRPr sz="4133" kern="1200">
          <a:solidFill>
            <a:schemeClr val="tx1"/>
          </a:solidFill>
          <a:latin typeface="+mn-lt"/>
          <a:ea typeface="+mn-ea"/>
          <a:cs typeface="+mn-cs"/>
        </a:defRPr>
      </a:lvl5pPr>
      <a:lvl6pPr marL="5224953" algn="l" defTabSz="2089980" rtl="0" eaLnBrk="1" latinLnBrk="0" hangingPunct="1">
        <a:defRPr sz="4133" kern="1200">
          <a:solidFill>
            <a:schemeClr val="tx1"/>
          </a:solidFill>
          <a:latin typeface="+mn-lt"/>
          <a:ea typeface="+mn-ea"/>
          <a:cs typeface="+mn-cs"/>
        </a:defRPr>
      </a:lvl6pPr>
      <a:lvl7pPr marL="6269943" algn="l" defTabSz="2089980" rtl="0" eaLnBrk="1" latinLnBrk="0" hangingPunct="1">
        <a:defRPr sz="4133" kern="1200">
          <a:solidFill>
            <a:schemeClr val="tx1"/>
          </a:solidFill>
          <a:latin typeface="+mn-lt"/>
          <a:ea typeface="+mn-ea"/>
          <a:cs typeface="+mn-cs"/>
        </a:defRPr>
      </a:lvl7pPr>
      <a:lvl8pPr marL="7314933" algn="l" defTabSz="2089980" rtl="0" eaLnBrk="1" latinLnBrk="0" hangingPunct="1">
        <a:defRPr sz="4133" kern="1200">
          <a:solidFill>
            <a:schemeClr val="tx1"/>
          </a:solidFill>
          <a:latin typeface="+mn-lt"/>
          <a:ea typeface="+mn-ea"/>
          <a:cs typeface="+mn-cs"/>
        </a:defRPr>
      </a:lvl8pPr>
      <a:lvl9pPr marL="8359923" algn="l" defTabSz="2089980" rtl="0" eaLnBrk="1" latinLnBrk="0" hangingPunct="1">
        <a:defRPr sz="4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3243051" y="2099080"/>
            <a:ext cx="7138589" cy="1362468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3"/>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7330400" y="24688801"/>
            <a:ext cx="2137920" cy="1431056"/>
          </a:xfrm>
          <a:prstGeom prst="rect">
            <a:avLst/>
          </a:prstGeom>
        </p:spPr>
      </p:pic>
      <p:sp>
        <p:nvSpPr>
          <p:cNvPr id="7" name="TextBox 6"/>
          <p:cNvSpPr txBox="1"/>
          <p:nvPr/>
        </p:nvSpPr>
        <p:spPr>
          <a:xfrm>
            <a:off x="2268699" y="465182"/>
            <a:ext cx="27938739" cy="3821495"/>
          </a:xfrm>
          <a:prstGeom prst="rect">
            <a:avLst/>
          </a:prstGeom>
          <a:noFill/>
        </p:spPr>
        <p:txBody>
          <a:bodyPr wrap="none" lIns="0" rIns="0" bIns="0" rtlCol="0">
            <a:spAutoFit/>
          </a:bodyPr>
          <a:lstStyle/>
          <a:p>
            <a:r>
              <a:rPr lang="en-US" sz="10666" b="1" dirty="0">
                <a:solidFill>
                  <a:schemeClr val="bg1"/>
                </a:solidFill>
                <a:latin typeface="Arial"/>
                <a:cs typeface="Arial"/>
              </a:rPr>
              <a:t>Optimal Protein Reclamation with </a:t>
            </a:r>
            <a:r>
              <a:rPr lang="en-US" sz="10666" b="1" dirty="0" err="1">
                <a:solidFill>
                  <a:schemeClr val="bg1"/>
                </a:solidFill>
                <a:latin typeface="Courier New" panose="02070309020205020404" pitchFamily="49" charset="0"/>
                <a:cs typeface="Courier New" panose="02070309020205020404" pitchFamily="49" charset="0"/>
              </a:rPr>
              <a:t>MaxMass</a:t>
            </a:r>
            <a:endParaRPr lang="en-US" sz="10666" b="1" dirty="0">
              <a:solidFill>
                <a:schemeClr val="bg1"/>
              </a:solidFill>
              <a:latin typeface="Courier New" panose="02070309020205020404" pitchFamily="49" charset="0"/>
              <a:cs typeface="Courier New" panose="02070309020205020404" pitchFamily="49" charset="0"/>
            </a:endParaRPr>
          </a:p>
          <a:p>
            <a:r>
              <a:rPr lang="en-US" sz="4800" b="1" dirty="0">
                <a:solidFill>
                  <a:schemeClr val="bg1"/>
                </a:solidFill>
                <a:latin typeface="Arial"/>
                <a:cs typeface="Arial"/>
              </a:rPr>
              <a:t>Making Room for Bioproduction via Intelligent Reduction of the Host Proteome </a:t>
            </a:r>
          </a:p>
          <a:p>
            <a:pPr algn="ctr"/>
            <a:endParaRPr lang="en-US" sz="4800" b="1" dirty="0">
              <a:solidFill>
                <a:schemeClr val="bg1"/>
              </a:solidFill>
              <a:latin typeface="Arial"/>
              <a:cs typeface="Arial"/>
            </a:endParaRPr>
          </a:p>
          <a:p>
            <a:r>
              <a:rPr lang="en-US" sz="4267" dirty="0">
                <a:solidFill>
                  <a:schemeClr val="bg1"/>
                </a:solidFill>
                <a:latin typeface="Arial"/>
                <a:cs typeface="Arial"/>
              </a:rPr>
              <a:t>Neeraj Kumar, Jeremy Zucker, Joseph Cottam, Jeremy Teuton, Robert Egbert</a:t>
            </a:r>
          </a:p>
        </p:txBody>
      </p:sp>
      <p:sp>
        <p:nvSpPr>
          <p:cNvPr id="8" name="TextBox 7"/>
          <p:cNvSpPr txBox="1"/>
          <p:nvPr/>
        </p:nvSpPr>
        <p:spPr>
          <a:xfrm>
            <a:off x="213001" y="5586525"/>
            <a:ext cx="9323773" cy="830997"/>
          </a:xfrm>
          <a:prstGeom prst="rect">
            <a:avLst/>
          </a:prstGeom>
          <a:noFill/>
        </p:spPr>
        <p:txBody>
          <a:bodyPr wrap="square" rtlCol="0">
            <a:spAutoFit/>
          </a:bodyPr>
          <a:lstStyle/>
          <a:p>
            <a:r>
              <a:rPr lang="en-US" sz="4800" b="1" dirty="0">
                <a:solidFill>
                  <a:schemeClr val="accent6">
                    <a:lumMod val="75000"/>
                  </a:schemeClr>
                </a:solidFill>
              </a:rPr>
              <a:t>Introduction/Motivation:</a:t>
            </a:r>
          </a:p>
        </p:txBody>
      </p:sp>
      <p:sp>
        <p:nvSpPr>
          <p:cNvPr id="9" name="TextBox 8"/>
          <p:cNvSpPr txBox="1"/>
          <p:nvPr/>
        </p:nvSpPr>
        <p:spPr>
          <a:xfrm>
            <a:off x="213000" y="12685282"/>
            <a:ext cx="7591626" cy="830997"/>
          </a:xfrm>
          <a:prstGeom prst="rect">
            <a:avLst/>
          </a:prstGeom>
          <a:noFill/>
        </p:spPr>
        <p:txBody>
          <a:bodyPr wrap="square" rtlCol="0">
            <a:spAutoFit/>
          </a:bodyPr>
          <a:lstStyle/>
          <a:p>
            <a:r>
              <a:rPr lang="en-US" sz="4800" b="1" dirty="0">
                <a:solidFill>
                  <a:schemeClr val="accent6">
                    <a:lumMod val="75000"/>
                  </a:schemeClr>
                </a:solidFill>
              </a:rPr>
              <a:t>Methods:</a:t>
            </a:r>
          </a:p>
        </p:txBody>
      </p:sp>
      <p:sp>
        <p:nvSpPr>
          <p:cNvPr id="10" name="TextBox 9"/>
          <p:cNvSpPr txBox="1"/>
          <p:nvPr/>
        </p:nvSpPr>
        <p:spPr>
          <a:xfrm>
            <a:off x="13999186" y="5384785"/>
            <a:ext cx="7264400" cy="830997"/>
          </a:xfrm>
          <a:prstGeom prst="rect">
            <a:avLst/>
          </a:prstGeom>
          <a:noFill/>
        </p:spPr>
        <p:txBody>
          <a:bodyPr wrap="square" rtlCol="0">
            <a:spAutoFit/>
          </a:bodyPr>
          <a:lstStyle/>
          <a:p>
            <a:r>
              <a:rPr lang="en-US" sz="4800" b="1" dirty="0">
                <a:solidFill>
                  <a:schemeClr val="accent6">
                    <a:lumMod val="75000"/>
                  </a:schemeClr>
                </a:solidFill>
              </a:rPr>
              <a:t>Results:  </a:t>
            </a:r>
          </a:p>
        </p:txBody>
      </p:sp>
      <p:sp>
        <p:nvSpPr>
          <p:cNvPr id="11" name="TextBox 10"/>
          <p:cNvSpPr txBox="1"/>
          <p:nvPr/>
        </p:nvSpPr>
        <p:spPr>
          <a:xfrm>
            <a:off x="14046384" y="17195776"/>
            <a:ext cx="7932563" cy="830997"/>
          </a:xfrm>
          <a:prstGeom prst="rect">
            <a:avLst/>
          </a:prstGeom>
          <a:noFill/>
        </p:spPr>
        <p:txBody>
          <a:bodyPr wrap="square" rtlCol="0">
            <a:spAutoFit/>
          </a:bodyPr>
          <a:lstStyle/>
          <a:p>
            <a:r>
              <a:rPr lang="en-US" sz="4800" b="1" dirty="0">
                <a:solidFill>
                  <a:schemeClr val="accent6">
                    <a:lumMod val="75000"/>
                  </a:schemeClr>
                </a:solidFill>
              </a:rPr>
              <a:t>Discussion/Future Work:  </a:t>
            </a:r>
          </a:p>
        </p:txBody>
      </p:sp>
      <p:sp>
        <p:nvSpPr>
          <p:cNvPr id="32" name="TextBox 31"/>
          <p:cNvSpPr txBox="1"/>
          <p:nvPr/>
        </p:nvSpPr>
        <p:spPr>
          <a:xfrm>
            <a:off x="185956" y="6448300"/>
            <a:ext cx="13252923" cy="6001643"/>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an algorithm for iterative reduction of the host proteome without replacement.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6256" y="18863999"/>
            <a:ext cx="14191489" cy="2596913"/>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3125045" y="12817761"/>
            <a:ext cx="10489356" cy="242224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25501601" y="12138422"/>
            <a:ext cx="9873727" cy="5180777"/>
          </a:xfrm>
          <a:prstGeom prst="rect">
            <a:avLst/>
          </a:prstGeom>
          <a:noFill/>
        </p:spPr>
        <p:txBody>
          <a:bodyPr wrap="square" rtlCol="0">
            <a:spAutoFit/>
          </a:bodyPr>
          <a:lstStyle/>
          <a:p>
            <a:r>
              <a:rPr lang="en-US" sz="3733" b="1" dirty="0" err="1">
                <a:latin typeface="Courier New" panose="02070309020205020404" pitchFamily="49" charset="0"/>
                <a:cs typeface="Courier New" panose="02070309020205020404" pitchFamily="49" charset="0"/>
              </a:rPr>
              <a:t>MaxMass</a:t>
            </a:r>
            <a:r>
              <a:rPr lang="en-US" sz="3733" b="1" dirty="0"/>
              <a:t> predicts 27% protein reclamation with 10 knockouts</a:t>
            </a:r>
          </a:p>
          <a:p>
            <a:r>
              <a:rPr lang="en-US" sz="3200" dirty="0"/>
              <a:t>Applied </a:t>
            </a:r>
            <a:r>
              <a:rPr lang="en-US" sz="3200" dirty="0" err="1">
                <a:latin typeface="Courier New" panose="02070309020205020404" pitchFamily="49" charset="0"/>
                <a:cs typeface="Courier New" panose="02070309020205020404" pitchFamily="49" charset="0"/>
              </a:rPr>
              <a:t>MaxMass</a:t>
            </a:r>
            <a:r>
              <a:rPr lang="en-US" sz="3200" dirty="0"/>
              <a:t> using the protein expression from wild-type E. coli strain W3110 under minimal media [5] in order to predict which gene knockouts would result in the largest amount of protein reclamation. The results of </a:t>
            </a:r>
            <a:r>
              <a:rPr lang="en-US" sz="3200" dirty="0" err="1">
                <a:latin typeface="Courier New" panose="02070309020205020404" pitchFamily="49" charset="0"/>
                <a:cs typeface="Courier New" panose="02070309020205020404" pitchFamily="49" charset="0"/>
              </a:rPr>
              <a:t>MaxMass</a:t>
            </a:r>
            <a:r>
              <a:rPr lang="en-US" sz="3200" dirty="0"/>
              <a:t> are displayed in the figures above. We predict that 27% of the total protein mass (48 </a:t>
            </a:r>
            <a:r>
              <a:rPr lang="en-US" sz="3200" dirty="0" err="1"/>
              <a:t>fg</a:t>
            </a:r>
            <a:r>
              <a:rPr lang="en-US" sz="3200" dirty="0"/>
              <a:t> protein/cell out of 180 </a:t>
            </a:r>
            <a:r>
              <a:rPr lang="en-US" sz="3200" dirty="0" err="1"/>
              <a:t>fg</a:t>
            </a:r>
            <a:r>
              <a:rPr lang="en-US" sz="32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96000" y="6258289"/>
            <a:ext cx="3923323" cy="3923323"/>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4100786" y="12244886"/>
            <a:ext cx="11373023" cy="4688335"/>
          </a:xfrm>
          <a:prstGeom prst="rect">
            <a:avLst/>
          </a:prstGeom>
          <a:noFill/>
        </p:spPr>
        <p:txBody>
          <a:bodyPr wrap="square" rtlCol="0">
            <a:spAutoFit/>
          </a:bodyPr>
          <a:lstStyle/>
          <a:p>
            <a:r>
              <a:rPr lang="en-US" sz="3733" b="1" dirty="0"/>
              <a:t>Protein expression of previous strains tends to overestimate subsequent KO protein expression</a:t>
            </a:r>
          </a:p>
          <a:p>
            <a:r>
              <a:rPr lang="en-US" sz="32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9602749" y="6245230"/>
            <a:ext cx="5588000" cy="555936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20175629" y="7333174"/>
            <a:ext cx="1730130" cy="707694"/>
          </a:xfrm>
          <a:prstGeom prst="rect">
            <a:avLst/>
          </a:prstGeom>
        </p:spPr>
        <p:txBody>
          <a:bodyPr wrap="square">
            <a:spAutoFit/>
          </a:bodyPr>
          <a:lstStyle/>
          <a:p>
            <a:r>
              <a:rPr lang="en-US" sz="1333" dirty="0"/>
              <a:t>Overpredicted: 55% </a:t>
            </a:r>
          </a:p>
          <a:p>
            <a:r>
              <a:rPr lang="en-US" sz="1333" dirty="0"/>
              <a:t>Underpredicted: 45% </a:t>
            </a:r>
          </a:p>
          <a:p>
            <a:r>
              <a:rPr lang="en-US" sz="1333"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22947922" y="7315957"/>
            <a:ext cx="1730130" cy="707694"/>
          </a:xfrm>
          <a:prstGeom prst="rect">
            <a:avLst/>
          </a:prstGeom>
        </p:spPr>
        <p:txBody>
          <a:bodyPr wrap="square">
            <a:spAutoFit/>
          </a:bodyPr>
          <a:lstStyle/>
          <a:p>
            <a:r>
              <a:rPr lang="en-US" sz="1333" dirty="0"/>
              <a:t>Overpredicted: 60% </a:t>
            </a:r>
          </a:p>
          <a:p>
            <a:r>
              <a:rPr lang="en-US" sz="1333" dirty="0"/>
              <a:t>Underpredicted: 40% </a:t>
            </a:r>
          </a:p>
          <a:p>
            <a:r>
              <a:rPr lang="en-US" sz="1333"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20062771" y="9980342"/>
            <a:ext cx="1730130" cy="707694"/>
          </a:xfrm>
          <a:prstGeom prst="rect">
            <a:avLst/>
          </a:prstGeom>
        </p:spPr>
        <p:txBody>
          <a:bodyPr wrap="square">
            <a:spAutoFit/>
          </a:bodyPr>
          <a:lstStyle/>
          <a:p>
            <a:r>
              <a:rPr lang="en-US" sz="1333" dirty="0"/>
              <a:t>Overpredicted: 51% </a:t>
            </a:r>
          </a:p>
          <a:p>
            <a:r>
              <a:rPr lang="en-US" sz="1333" dirty="0"/>
              <a:t>Underpredicted: 49% </a:t>
            </a:r>
          </a:p>
          <a:p>
            <a:r>
              <a:rPr lang="en-US" sz="1333"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22845875" y="10007786"/>
            <a:ext cx="1730130" cy="707694"/>
          </a:xfrm>
          <a:prstGeom prst="rect">
            <a:avLst/>
          </a:prstGeom>
        </p:spPr>
        <p:txBody>
          <a:bodyPr wrap="square">
            <a:spAutoFit/>
          </a:bodyPr>
          <a:lstStyle/>
          <a:p>
            <a:r>
              <a:rPr lang="en-US" sz="1333" dirty="0"/>
              <a:t>Overpredicted: 55% </a:t>
            </a:r>
          </a:p>
          <a:p>
            <a:r>
              <a:rPr lang="en-US" sz="1333" dirty="0"/>
              <a:t>Underpredicted: 45% </a:t>
            </a:r>
          </a:p>
          <a:p>
            <a:r>
              <a:rPr lang="en-US" sz="1333"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010353" y="6258289"/>
            <a:ext cx="5588000" cy="5588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4100788" y="18088135"/>
            <a:ext cx="21274541" cy="3046988"/>
          </a:xfrm>
          <a:prstGeom prst="rect">
            <a:avLst/>
          </a:prstGeom>
        </p:spPr>
        <p:txBody>
          <a:bodyPr wrap="square">
            <a:spAutoFit/>
          </a:bodyPr>
          <a:lstStyle/>
          <a:p>
            <a:pPr defTabSz="1219182">
              <a:defRPr/>
            </a:pPr>
            <a:r>
              <a:rPr lang="en-US" sz="32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3200" kern="0" dirty="0" err="1">
                <a:solidFill>
                  <a:prstClr val="black"/>
                </a:solidFill>
                <a:latin typeface="Courier New" panose="02070309020205020404" pitchFamily="49" charset="0"/>
                <a:cs typeface="Courier New" panose="02070309020205020404" pitchFamily="49" charset="0"/>
              </a:rPr>
              <a:t>MaxMass</a:t>
            </a:r>
            <a:r>
              <a:rPr lang="en-US" sz="3200" kern="0" dirty="0">
                <a:solidFill>
                  <a:prstClr val="black"/>
                </a:solidFill>
              </a:rPr>
              <a:t> to other organisms such as </a:t>
            </a:r>
            <a:r>
              <a:rPr lang="en-US" sz="3200" i="1" kern="0" dirty="0">
                <a:solidFill>
                  <a:prstClr val="black"/>
                </a:solidFill>
              </a:rPr>
              <a:t>Pseudomonas </a:t>
            </a:r>
            <a:r>
              <a:rPr lang="en-US" sz="3200" i="1" kern="0" dirty="0" err="1">
                <a:solidFill>
                  <a:prstClr val="black"/>
                </a:solidFill>
              </a:rPr>
              <a:t>flourescens</a:t>
            </a:r>
            <a:r>
              <a:rPr lang="en-US" sz="3200" i="1" kern="0" dirty="0">
                <a:solidFill>
                  <a:prstClr val="black"/>
                </a:solidFill>
              </a:rPr>
              <a:t>, </a:t>
            </a:r>
            <a:r>
              <a:rPr lang="en-US" sz="3200" i="1" kern="0" dirty="0" err="1">
                <a:solidFill>
                  <a:prstClr val="black"/>
                </a:solidFill>
              </a:rPr>
              <a:t>Shewanella</a:t>
            </a:r>
            <a:r>
              <a:rPr lang="en-US" sz="3200" i="1" kern="0" dirty="0">
                <a:solidFill>
                  <a:prstClr val="black"/>
                </a:solidFill>
              </a:rPr>
              <a:t> </a:t>
            </a:r>
            <a:r>
              <a:rPr lang="en-US" sz="3200" i="1" kern="0" dirty="0" err="1">
                <a:solidFill>
                  <a:prstClr val="black"/>
                </a:solidFill>
              </a:rPr>
              <a:t>oneidensis</a:t>
            </a:r>
            <a:r>
              <a:rPr lang="en-US" sz="3200" i="1" kern="0" dirty="0">
                <a:solidFill>
                  <a:prstClr val="black"/>
                </a:solidFill>
              </a:rPr>
              <a:t> </a:t>
            </a:r>
            <a:r>
              <a:rPr lang="en-US" sz="3200" kern="0" dirty="0">
                <a:solidFill>
                  <a:prstClr val="black"/>
                </a:solidFill>
              </a:rPr>
              <a:t>MR-1 and </a:t>
            </a:r>
            <a:r>
              <a:rPr lang="en-US" sz="3200" i="1" kern="0" dirty="0">
                <a:solidFill>
                  <a:prstClr val="black"/>
                </a:solidFill>
              </a:rPr>
              <a:t>E. coli </a:t>
            </a:r>
            <a:r>
              <a:rPr lang="en-US" sz="3200" kern="0" dirty="0" err="1">
                <a:solidFill>
                  <a:prstClr val="black"/>
                </a:solidFill>
              </a:rPr>
              <a:t>Nissle</a:t>
            </a:r>
            <a:r>
              <a:rPr lang="en-US" sz="3200" kern="0" dirty="0">
                <a:solidFill>
                  <a:prstClr val="black"/>
                </a:solidFill>
              </a:rPr>
              <a:t>.</a:t>
            </a: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30543502" y="6071246"/>
            <a:ext cx="1346939" cy="5868274"/>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25685203" y="5836875"/>
            <a:ext cx="4690376" cy="5953787"/>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4100786" y="21595429"/>
            <a:ext cx="4433416" cy="830997"/>
          </a:xfrm>
          <a:prstGeom prst="rect">
            <a:avLst/>
          </a:prstGeom>
          <a:noFill/>
        </p:spPr>
        <p:txBody>
          <a:bodyPr wrap="square" rtlCol="0">
            <a:spAutoFit/>
          </a:bodyPr>
          <a:lstStyle/>
          <a:p>
            <a:r>
              <a:rPr lang="en-US" sz="48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4207744" y="22522951"/>
            <a:ext cx="20421600" cy="1815882"/>
          </a:xfrm>
          <a:prstGeom prst="rect">
            <a:avLst/>
          </a:prstGeom>
          <a:noFill/>
        </p:spPr>
        <p:txBody>
          <a:bodyPr wrap="square" rtlCol="0">
            <a:spAutoFit/>
          </a:bodyPr>
          <a:lstStyle/>
          <a:p>
            <a:pPr marL="304795" indent="-304795">
              <a:buFont typeface="+mj-lt"/>
              <a:buAutoNum type="arabicPeriod"/>
            </a:pPr>
            <a:r>
              <a:rPr lang="en-US" sz="1600" dirty="0"/>
              <a:t>Rivas, Germán et al. (2016) Macromolecular Crowding </a:t>
            </a:r>
            <a:r>
              <a:rPr lang="en-US" sz="1600" i="1" dirty="0"/>
              <a:t>In Vitro</a:t>
            </a:r>
            <a:r>
              <a:rPr lang="en-US" sz="1600" dirty="0"/>
              <a:t>, </a:t>
            </a:r>
            <a:r>
              <a:rPr lang="en-US" sz="1600" i="1" dirty="0"/>
              <a:t>In Vivo</a:t>
            </a:r>
            <a:r>
              <a:rPr lang="en-US" sz="1600" dirty="0"/>
              <a:t>, and In Between. </a:t>
            </a:r>
            <a:r>
              <a:rPr lang="en-US" sz="1600" i="1" dirty="0"/>
              <a:t>Trends in Biochemical Sciences </a:t>
            </a:r>
            <a:r>
              <a:rPr lang="en-US" sz="1600" dirty="0"/>
              <a:t>, Volume 41 , Issue 11 , 970 – 981</a:t>
            </a:r>
          </a:p>
          <a:p>
            <a:pPr marL="304795" indent="-304795">
              <a:buFont typeface="+mj-lt"/>
              <a:buAutoNum type="arabicPeriod"/>
            </a:pPr>
            <a:r>
              <a:rPr lang="en-US" sz="1600" dirty="0"/>
              <a:t>Jewett, M. C., Miller, M. L., Chen, Y., &amp; Swartz, J. R. (2009). Continued protein synthesis at low [ATP] and [GTP] enables cell adaptation during energy limitation. </a:t>
            </a:r>
            <a:r>
              <a:rPr lang="en-US" sz="1600" i="1" dirty="0"/>
              <a:t>Journal of Bacteriology</a:t>
            </a:r>
            <a:r>
              <a:rPr lang="en-US" sz="1600" dirty="0"/>
              <a:t>, </a:t>
            </a:r>
            <a:r>
              <a:rPr lang="en-US" sz="1600" i="1" dirty="0"/>
              <a:t>191</a:t>
            </a:r>
            <a:r>
              <a:rPr lang="en-US" sz="1600" dirty="0"/>
              <a:t>(3), 1083–91. https://</a:t>
            </a:r>
            <a:r>
              <a:rPr lang="en-US" sz="1600" dirty="0" err="1"/>
              <a:t>doi.org</a:t>
            </a:r>
            <a:r>
              <a:rPr lang="en-US" sz="1600" dirty="0"/>
              <a:t>/10.1128/JB.00852-08</a:t>
            </a:r>
          </a:p>
          <a:p>
            <a:pPr marL="304795" indent="-304795">
              <a:buFont typeface="+mj-lt"/>
              <a:buAutoNum type="arabicPeriod"/>
            </a:pPr>
            <a:r>
              <a:rPr lang="en-US" sz="1600" dirty="0"/>
              <a:t>Wang, L., &amp; </a:t>
            </a:r>
            <a:r>
              <a:rPr lang="en-US" sz="1600" dirty="0" err="1"/>
              <a:t>Maranas</a:t>
            </a:r>
            <a:r>
              <a:rPr lang="en-US" sz="1600" dirty="0"/>
              <a:t>, C. (2017). </a:t>
            </a:r>
            <a:r>
              <a:rPr lang="en-US" sz="1600" dirty="0" err="1"/>
              <a:t>MinGenome</a:t>
            </a:r>
            <a:r>
              <a:rPr lang="en-US" sz="1600" dirty="0"/>
              <a:t>: An in silico top-down approach for the synthesis of minimized genomes. </a:t>
            </a:r>
            <a:r>
              <a:rPr lang="en-US" sz="1600" i="1" dirty="0"/>
              <a:t>ACS Synthetic Biology</a:t>
            </a:r>
            <a:r>
              <a:rPr lang="en-US" sz="1600" dirty="0"/>
              <a:t>, acssynbio.7b00296. </a:t>
            </a:r>
            <a:r>
              <a:rPr lang="en-US" sz="1600" dirty="0">
                <a:hlinkClick r:id="rId13"/>
              </a:rPr>
              <a:t>https://doi.org/10.1021/acssynbio.7b00296</a:t>
            </a:r>
            <a:endParaRPr lang="en-US" sz="1600" dirty="0"/>
          </a:p>
          <a:p>
            <a:pPr marL="304795" indent="-304795">
              <a:buFont typeface="+mj-lt"/>
              <a:buAutoNum type="arabicPeriod"/>
            </a:pPr>
            <a:r>
              <a:rPr lang="en-US" sz="1600" dirty="0"/>
              <a:t>KHK Collection </a:t>
            </a:r>
            <a:r>
              <a:rPr lang="en-US" sz="1600" dirty="0">
                <a:hlinkClick r:id="rId14"/>
              </a:rPr>
              <a:t>https://shigen.nig.ac.jp/ecoli/strain/</a:t>
            </a:r>
            <a:endParaRPr lang="en-US" sz="1600" dirty="0"/>
          </a:p>
          <a:p>
            <a:pPr marL="304795" indent="-304795">
              <a:buFont typeface="+mj-lt"/>
              <a:buAutoNum type="arabicPeriod"/>
            </a:pPr>
            <a:r>
              <a:rPr lang="en-US" sz="1600" dirty="0"/>
              <a:t>Schmidt, A., </a:t>
            </a:r>
            <a:r>
              <a:rPr lang="en-US" sz="1600" dirty="0" err="1"/>
              <a:t>Kochanowski</a:t>
            </a:r>
            <a:r>
              <a:rPr lang="en-US" sz="1600" dirty="0"/>
              <a:t>, K., </a:t>
            </a:r>
            <a:r>
              <a:rPr lang="en-US" sz="1600" dirty="0" err="1"/>
              <a:t>Vedelaar</a:t>
            </a:r>
            <a:r>
              <a:rPr lang="en-US" sz="1600" dirty="0"/>
              <a:t>, S., </a:t>
            </a:r>
            <a:r>
              <a:rPr lang="en-US" sz="1600" dirty="0" err="1"/>
              <a:t>Ahrné</a:t>
            </a:r>
            <a:r>
              <a:rPr lang="en-US" sz="1600" dirty="0"/>
              <a:t>, E., </a:t>
            </a:r>
            <a:r>
              <a:rPr lang="en-US" sz="1600" dirty="0" err="1"/>
              <a:t>Volkmer</a:t>
            </a:r>
            <a:r>
              <a:rPr lang="en-US" sz="1600" dirty="0"/>
              <a:t>, B., </a:t>
            </a:r>
            <a:r>
              <a:rPr lang="en-US" sz="1600" dirty="0" err="1"/>
              <a:t>Callipo</a:t>
            </a:r>
            <a:r>
              <a:rPr lang="en-US" sz="1600" dirty="0"/>
              <a:t>, L., … Heinemann, M. (2016). The quantitative and condition-dependent Escherichia coli proteome. </a:t>
            </a:r>
            <a:r>
              <a:rPr lang="en-US" sz="1600" i="1" dirty="0"/>
              <a:t>Nature Biotechnology</a:t>
            </a:r>
            <a:r>
              <a:rPr lang="en-US" sz="1600" dirty="0"/>
              <a:t>, </a:t>
            </a:r>
            <a:r>
              <a:rPr lang="en-US" sz="1600" i="1" dirty="0"/>
              <a:t>34</a:t>
            </a:r>
            <a:r>
              <a:rPr lang="en-US" sz="1600" dirty="0"/>
              <a:t>(1), 104–110. </a:t>
            </a:r>
            <a:r>
              <a:rPr lang="en-US" sz="1600" dirty="0">
                <a:hlinkClick r:id="rId15"/>
              </a:rPr>
              <a:t>https://doi.org/10.1038/nbt.3418</a:t>
            </a:r>
            <a:endParaRPr lang="en-US" sz="1600" dirty="0"/>
          </a:p>
          <a:p>
            <a:pPr marL="609591" indent="-609591">
              <a:buFont typeface="Arial" panose="020B0604020202020204" pitchFamily="34" charset="0"/>
              <a:buChar char="•"/>
            </a:pPr>
            <a:endParaRPr lang="en-US" sz="16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101600" y="14817205"/>
            <a:ext cx="9534866" cy="4080396"/>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65151" y="21569291"/>
            <a:ext cx="7046849" cy="2713110"/>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6908801" y="21540845"/>
            <a:ext cx="6970781" cy="2282211"/>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9563544" y="17066629"/>
            <a:ext cx="1260564" cy="1722827"/>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10790286" y="16452023"/>
            <a:ext cx="2275830" cy="2452754"/>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D75D8BD-C4E9-4576-A31D-E7000E07F1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865</TotalTime>
  <Words>651</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76</cp:revision>
  <cp:lastPrinted>2019-01-15T20:09:24Z</cp:lastPrinted>
  <dcterms:created xsi:type="dcterms:W3CDTF">2012-11-30T02:20:55Z</dcterms:created>
  <dcterms:modified xsi:type="dcterms:W3CDTF">2019-06-17T21:06:21Z</dcterms:modified>
</cp:coreProperties>
</file>